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1" r:id="rId3"/>
    <p:sldId id="293" r:id="rId4"/>
    <p:sldId id="296" r:id="rId5"/>
    <p:sldId id="257" r:id="rId6"/>
    <p:sldId id="258" r:id="rId7"/>
    <p:sldId id="271" r:id="rId8"/>
    <p:sldId id="259" r:id="rId9"/>
    <p:sldId id="292" r:id="rId10"/>
    <p:sldId id="262" r:id="rId11"/>
    <p:sldId id="260" r:id="rId12"/>
    <p:sldId id="290" r:id="rId13"/>
    <p:sldId id="270" r:id="rId14"/>
    <p:sldId id="272" r:id="rId15"/>
    <p:sldId id="275" r:id="rId16"/>
    <p:sldId id="276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74" r:id="rId26"/>
    <p:sldId id="289" r:id="rId27"/>
    <p:sldId id="297" r:id="rId28"/>
    <p:sldId id="295" r:id="rId29"/>
    <p:sldId id="294" r:id="rId30"/>
    <p:sldId id="269" r:id="rId31"/>
  </p:sldIdLst>
  <p:sldSz cx="6858000" cy="9144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666" y="-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My Professional Profile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Archivist 50%</c:v>
                </c:pt>
                <c:pt idx="1">
                  <c:v>Historian 20%</c:v>
                </c:pt>
                <c:pt idx="2">
                  <c:v>Librarian 20%</c:v>
                </c:pt>
                <c:pt idx="3">
                  <c:v>Admin 10%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20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F1333-44F4-42B7-A383-52AAC3352BB4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0517D-76E6-4B73-95A4-E9DAA07C2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163B4DC-1536-4942-A6DA-3AE7C210E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A62E6D-C00D-4081-A5C2-4F9293BBACE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26BB8-0818-4C1A-9556-4D01A400424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E59D2-03D8-47BE-8A06-FDD6AC1FC63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E59D2-03D8-47BE-8A06-FDD6AC1FC63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779022-A986-4C9E-B13E-97F9C14B9EE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26BB8-0818-4C1A-9556-4D01A4004241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18F1CA-7E74-4F18-8C6E-679C61C8F724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18F1CA-7E74-4F18-8C6E-679C61C8F72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18F1CA-7E74-4F18-8C6E-679C61C8F724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18F1CA-7E74-4F18-8C6E-679C61C8F72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18F1CA-7E74-4F18-8C6E-679C61C8F724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26BB8-0818-4C1A-9556-4D01A400424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18F1CA-7E74-4F18-8C6E-679C61C8F72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18F1CA-7E74-4F18-8C6E-679C61C8F724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18F1CA-7E74-4F18-8C6E-679C61C8F724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18F1CA-7E74-4F18-8C6E-679C61C8F724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18F1CA-7E74-4F18-8C6E-679C61C8F724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26BB8-0818-4C1A-9556-4D01A4004241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26BB8-0818-4C1A-9556-4D01A4004241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26BB8-0818-4C1A-9556-4D01A4004241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26BB8-0818-4C1A-9556-4D01A4004241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26BB8-0818-4C1A-9556-4D01A4004241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240FAF-83E7-40A7-8780-D119B4249F5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D77C27-3184-404C-8F26-A23029C9EB18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26BB8-0818-4C1A-9556-4D01A400424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9090DD-C9A3-40D2-94EF-EB47094B257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18F1CA-7E74-4F18-8C6E-679C61C8F72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18F1CA-7E74-4F18-8C6E-679C61C8F72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240FAF-83E7-40A7-8780-D119B4249F5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26BB8-0818-4C1A-9556-4D01A400424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514350" y="3192463"/>
            <a:ext cx="5829300" cy="146050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4350" y="1320800"/>
            <a:ext cx="5829300" cy="18288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85850" y="4572000"/>
            <a:ext cx="5257800" cy="2133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8331200"/>
            <a:ext cx="142875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43150" y="8331200"/>
            <a:ext cx="21717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8331200"/>
            <a:ext cx="142875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D18CA-CE8F-45C8-8E9C-434EC2059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6AD97-B17A-47EA-8D13-928486708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30775" y="406400"/>
            <a:ext cx="1501775" cy="762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5450" y="406400"/>
            <a:ext cx="4352925" cy="762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2B629-E37C-4E82-B835-37F91A06D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31800" y="406400"/>
            <a:ext cx="6000750" cy="1620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5450" y="2336800"/>
            <a:ext cx="2924175" cy="276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502025" y="2336800"/>
            <a:ext cx="2924175" cy="276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25450" y="5257800"/>
            <a:ext cx="2924175" cy="276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02025" y="5257800"/>
            <a:ext cx="2924175" cy="276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E6D55-B2BC-450A-B962-704D61606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06400"/>
            <a:ext cx="6000750" cy="1620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5450" y="2336800"/>
            <a:ext cx="2924175" cy="276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5450" y="5257800"/>
            <a:ext cx="2924175" cy="276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3502025" y="2336800"/>
            <a:ext cx="2924175" cy="568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3A14F-801C-483F-A549-F98EA09E6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932A1-9C2E-44E1-ABF8-105418816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92452-36CD-4F3C-BE73-0CEEC5EDF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5450" y="2336800"/>
            <a:ext cx="2924175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2025" y="2336800"/>
            <a:ext cx="2924175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F9DBF-1BD8-4C84-8BBD-02C458F69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85AB1-D175-447E-8EE4-3AACD3726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191F5-F745-4BAD-9762-1C347C466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6BE87-C37E-47FF-BAEA-A9368805F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1C601-1CEC-4D94-BF26-5AB94747A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BDD75-28E9-47BA-97C5-428E6A36E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406400"/>
            <a:ext cx="6000750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5450" y="2336800"/>
            <a:ext cx="600075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457200" y="2089150"/>
            <a:ext cx="5969000" cy="146050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V="1">
            <a:off x="457200" y="8229600"/>
            <a:ext cx="59436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8326438"/>
            <a:ext cx="14859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4859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350FE3B-CD46-4026-B105-0B6F7CC29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adp@vt.edu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i="1" dirty="0" smtClean="0"/>
              <a:t>Don’t Wait for </a:t>
            </a:r>
            <a:r>
              <a:rPr lang="en-US" i="1" dirty="0" err="1" smtClean="0"/>
              <a:t>Godot</a:t>
            </a:r>
            <a:r>
              <a:rPr lang="en-US" i="1" dirty="0" smtClean="0"/>
              <a:t>:</a:t>
            </a:r>
            <a:br>
              <a:rPr lang="en-US" i="1" dirty="0" smtClean="0"/>
            </a:b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Leading a Special Collections Donor Program without a Development Officer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By Aaron D. Purcell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Fundraising Principles, part 1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Support a sound educational program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Belief in the quality of the institution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Funding for service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Ask for legitimate needs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Fundraising supports the classroom and laboratory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24/7, 365 organized effort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Perspiration and inspiration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Everybody’s responsibility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Fundraising Principles, part 2 </a:t>
            </a:r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Only way to raise money is to ask for it, ask often</a:t>
            </a:r>
          </a:p>
          <a:p>
            <a:pPr eaLnBrk="1" hangingPunct="1"/>
            <a:r>
              <a:rPr lang="en-US" dirty="0" smtClean="0"/>
              <a:t>The virtue of giving as well as the necessity of giving</a:t>
            </a:r>
          </a:p>
          <a:p>
            <a:pPr eaLnBrk="1" hangingPunct="1"/>
            <a:r>
              <a:rPr lang="en-US" dirty="0" smtClean="0"/>
              <a:t>Fundraising important</a:t>
            </a:r>
          </a:p>
          <a:p>
            <a:pPr eaLnBrk="1" hangingPunct="1"/>
            <a:r>
              <a:rPr lang="en-US" dirty="0" smtClean="0"/>
              <a:t>Good PR for effort</a:t>
            </a:r>
          </a:p>
          <a:p>
            <a:pPr eaLnBrk="1" hangingPunct="1"/>
            <a:r>
              <a:rPr lang="en-US" dirty="0" smtClean="0"/>
              <a:t>Intensive, not high pressure</a:t>
            </a:r>
          </a:p>
          <a:p>
            <a:pPr eaLnBrk="1" hangingPunct="1"/>
            <a:r>
              <a:rPr lang="en-US" dirty="0" smtClean="0"/>
              <a:t>Development program long-term</a:t>
            </a:r>
          </a:p>
          <a:p>
            <a:pPr eaLnBrk="1" hangingPunct="1"/>
            <a:r>
              <a:rPr lang="en-US" dirty="0" smtClean="0"/>
              <a:t>Fundraising a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Source of Principles</a:t>
            </a:r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John A. Pollard, </a:t>
            </a:r>
            <a:r>
              <a:rPr lang="en-US" i="1" dirty="0" smtClean="0"/>
              <a:t>Fund-Raising for Higher Education</a:t>
            </a:r>
            <a:r>
              <a:rPr lang="en-US" dirty="0" smtClean="0"/>
              <a:t> (New York:  Harper Brothers, 1958).</a:t>
            </a:r>
          </a:p>
          <a:p>
            <a:pPr eaLnBrk="1" hangingPunct="1"/>
            <a:r>
              <a:rPr lang="en-US" dirty="0" smtClean="0"/>
              <a:t>See also: Harold J. Seymour, </a:t>
            </a:r>
            <a:r>
              <a:rPr lang="en-US" i="1" dirty="0" smtClean="0"/>
              <a:t>Designs for Fund-Raising </a:t>
            </a:r>
            <a:r>
              <a:rPr lang="en-US" dirty="0" smtClean="0"/>
              <a:t>(New York: McGraw-Hill, 1966).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University Libraries at Virginia Tech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Development Office and Library</a:t>
            </a:r>
          </a:p>
          <a:p>
            <a:pPr eaLnBrk="1" hangingPunct="1"/>
            <a:r>
              <a:rPr lang="en-US" dirty="0" smtClean="0"/>
              <a:t>Recent Capital Campaign</a:t>
            </a:r>
          </a:p>
          <a:p>
            <a:pPr eaLnBrk="1" hangingPunct="1"/>
            <a:r>
              <a:rPr lang="en-US" dirty="0" smtClean="0"/>
              <a:t>Exceeded goals, programs, building donor base, annual giving</a:t>
            </a:r>
          </a:p>
          <a:p>
            <a:pPr eaLnBrk="1" hangingPunct="1"/>
            <a:r>
              <a:rPr lang="en-US" dirty="0" smtClean="0"/>
              <a:t>Without development officer since 2011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Since 2011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New leaders in library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Ongoing searches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Support for donor events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Reporting on activities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Planning for a donor program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Making small victories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Shared responsibility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Taking </a:t>
            </a:r>
            <a:r>
              <a:rPr lang="en-US" dirty="0" smtClean="0"/>
              <a:t>the </a:t>
            </a:r>
            <a:r>
              <a:rPr lang="en-US" dirty="0" smtClean="0"/>
              <a:t>lead in library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Still </a:t>
            </a:r>
            <a:r>
              <a:rPr lang="en-US" dirty="0" smtClean="0"/>
              <a:t>waiting, but not really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#1. Stop waiting, form a team</a:t>
            </a:r>
          </a:p>
        </p:txBody>
      </p:sp>
      <p:pic>
        <p:nvPicPr>
          <p:cNvPr id="9" name="Content Placeholder 8" descr="form a 1896 tea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5450" y="2849702"/>
            <a:ext cx="6000750" cy="46637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#2. Plan modest events</a:t>
            </a:r>
          </a:p>
        </p:txBody>
      </p:sp>
      <p:pic>
        <p:nvPicPr>
          <p:cNvPr id="5" name="Content Placeholder 4" descr="modest event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3124200"/>
            <a:ext cx="56388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#3. Let the collections speak for themselves</a:t>
            </a:r>
          </a:p>
        </p:txBody>
      </p:sp>
      <p:pic>
        <p:nvPicPr>
          <p:cNvPr id="6" name="Content Placeholder 5" descr="collection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6956" y="2336800"/>
            <a:ext cx="5557738" cy="568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#4. Add $$$ to the mix</a:t>
            </a:r>
          </a:p>
        </p:txBody>
      </p:sp>
      <p:pic>
        <p:nvPicPr>
          <p:cNvPr id="5" name="Content Placeholder 4" descr="Add mone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9291" y="2336800"/>
            <a:ext cx="3793067" cy="568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#5. A personal touch, means oh so much</a:t>
            </a:r>
          </a:p>
        </p:txBody>
      </p:sp>
      <p:pic>
        <p:nvPicPr>
          <p:cNvPr id="5" name="Content Placeholder 4" descr="phot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92225" y="2336800"/>
            <a:ext cx="4267200" cy="568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Today’s Program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Introductions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Value of Archives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Fundraising Principles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Library Donor Program at Virginia Tech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10 Steps for Building Donor Programs in Archives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Defining a Donor Program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Questions/Comments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Group Activity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#6. Tours, events, and open house programs</a:t>
            </a:r>
          </a:p>
        </p:txBody>
      </p:sp>
      <p:pic>
        <p:nvPicPr>
          <p:cNvPr id="5" name="Content Placeholder 4" descr="Visitors_2010_3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2336800"/>
            <a:ext cx="4343400" cy="574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#7. Make the most of travel</a:t>
            </a:r>
          </a:p>
        </p:txBody>
      </p:sp>
      <p:pic>
        <p:nvPicPr>
          <p:cNvPr id="5" name="Content Placeholder 4" descr="trave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92231" y="2336800"/>
            <a:ext cx="3867188" cy="568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#8. Outreach and Instruction</a:t>
            </a:r>
          </a:p>
        </p:txBody>
      </p:sp>
      <p:pic>
        <p:nvPicPr>
          <p:cNvPr id="5" name="Content Placeholder 4" descr="outreach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5450" y="2924327"/>
            <a:ext cx="6000750" cy="45145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#9. Quality not quantity </a:t>
            </a:r>
          </a:p>
        </p:txBody>
      </p:sp>
      <p:pic>
        <p:nvPicPr>
          <p:cNvPr id="5" name="Content Placeholder 4" descr="qualit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2895600"/>
            <a:ext cx="52578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#10. Have a plan, change the plan</a:t>
            </a:r>
          </a:p>
        </p:txBody>
      </p:sp>
      <p:pic>
        <p:nvPicPr>
          <p:cNvPr id="5" name="Content Placeholder 4" descr="pla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5450" y="2911455"/>
            <a:ext cx="6000750" cy="45402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10 Tips for Success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90000"/>
              </a:lnSpc>
              <a:buAutoNum type="arabicPeriod"/>
            </a:pPr>
            <a:r>
              <a:rPr lang="en-US" dirty="0" smtClean="0"/>
              <a:t>Stop waiting, form a team</a:t>
            </a:r>
          </a:p>
          <a:p>
            <a:pPr marL="514350" indent="-514350" eaLnBrk="1" hangingPunct="1">
              <a:lnSpc>
                <a:spcPct val="90000"/>
              </a:lnSpc>
              <a:buAutoNum type="arabicPeriod"/>
            </a:pPr>
            <a:r>
              <a:rPr lang="en-US" dirty="0" smtClean="0"/>
              <a:t>Plan modest events</a:t>
            </a:r>
          </a:p>
          <a:p>
            <a:pPr marL="514350" indent="-514350" eaLnBrk="1" hangingPunct="1">
              <a:lnSpc>
                <a:spcPct val="90000"/>
              </a:lnSpc>
              <a:buAutoNum type="arabicPeriod"/>
            </a:pPr>
            <a:r>
              <a:rPr lang="en-US" dirty="0" smtClean="0"/>
              <a:t>Let the collections speak</a:t>
            </a:r>
          </a:p>
          <a:p>
            <a:pPr marL="514350" indent="-514350" eaLnBrk="1" hangingPunct="1">
              <a:lnSpc>
                <a:spcPct val="90000"/>
              </a:lnSpc>
              <a:buAutoNum type="arabicPeriod"/>
            </a:pPr>
            <a:r>
              <a:rPr lang="en-US" dirty="0" smtClean="0"/>
              <a:t>Add $$$ to the mix</a:t>
            </a:r>
          </a:p>
          <a:p>
            <a:pPr marL="514350" indent="-514350" eaLnBrk="1" hangingPunct="1">
              <a:lnSpc>
                <a:spcPct val="90000"/>
              </a:lnSpc>
              <a:buAutoNum type="arabicPeriod"/>
            </a:pPr>
            <a:r>
              <a:rPr lang="en-US" dirty="0" smtClean="0"/>
              <a:t>A personal touch means oh so much</a:t>
            </a:r>
          </a:p>
          <a:p>
            <a:pPr marL="514350" indent="-514350" eaLnBrk="1" hangingPunct="1">
              <a:lnSpc>
                <a:spcPct val="90000"/>
              </a:lnSpc>
              <a:buAutoNum type="arabicPeriod"/>
            </a:pPr>
            <a:r>
              <a:rPr lang="en-US" dirty="0" smtClean="0"/>
              <a:t>Public programs</a:t>
            </a:r>
          </a:p>
          <a:p>
            <a:pPr marL="514350" indent="-514350" eaLnBrk="1" hangingPunct="1">
              <a:lnSpc>
                <a:spcPct val="90000"/>
              </a:lnSpc>
              <a:buAutoNum type="arabicPeriod"/>
            </a:pPr>
            <a:r>
              <a:rPr lang="en-US" dirty="0" smtClean="0"/>
              <a:t>Make the most of travel</a:t>
            </a:r>
          </a:p>
          <a:p>
            <a:pPr marL="514350" indent="-514350" eaLnBrk="1" hangingPunct="1">
              <a:lnSpc>
                <a:spcPct val="90000"/>
              </a:lnSpc>
              <a:buAutoNum type="arabicPeriod"/>
            </a:pPr>
            <a:r>
              <a:rPr lang="en-US" dirty="0" smtClean="0"/>
              <a:t>Outreach and instruction</a:t>
            </a:r>
          </a:p>
          <a:p>
            <a:pPr marL="514350" indent="-514350" eaLnBrk="1" hangingPunct="1">
              <a:lnSpc>
                <a:spcPct val="90000"/>
              </a:lnSpc>
              <a:buAutoNum type="arabicPeriod"/>
            </a:pPr>
            <a:r>
              <a:rPr lang="en-US" dirty="0" smtClean="0"/>
              <a:t>Quality not quantity</a:t>
            </a:r>
          </a:p>
          <a:p>
            <a:pPr marL="514350" indent="-514350" eaLnBrk="1" hangingPunct="1">
              <a:lnSpc>
                <a:spcPct val="90000"/>
              </a:lnSpc>
              <a:buAutoNum type="arabicPeriod"/>
            </a:pPr>
            <a:r>
              <a:rPr lang="en-US" dirty="0" smtClean="0"/>
              <a:t> Have a plan, change the     plan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Donor Program for Archives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90000"/>
              </a:lnSpc>
              <a:buAutoNum type="arabicPeriod"/>
            </a:pPr>
            <a:r>
              <a:rPr lang="en-US" dirty="0" smtClean="0"/>
              <a:t>Fundraising strategy</a:t>
            </a:r>
          </a:p>
          <a:p>
            <a:pPr marL="514350" indent="-514350" eaLnBrk="1" hangingPunct="1">
              <a:lnSpc>
                <a:spcPct val="90000"/>
              </a:lnSpc>
              <a:buAutoNum type="arabicPeriod"/>
            </a:pPr>
            <a:r>
              <a:rPr lang="en-US" dirty="0" smtClean="0"/>
              <a:t>Collection development clarity</a:t>
            </a:r>
          </a:p>
          <a:p>
            <a:pPr marL="514350" indent="-514350" eaLnBrk="1" hangingPunct="1">
              <a:lnSpc>
                <a:spcPct val="90000"/>
              </a:lnSpc>
              <a:buAutoNum type="arabicPeriod"/>
            </a:pPr>
            <a:r>
              <a:rPr lang="en-US" dirty="0" smtClean="0"/>
              <a:t>Proactive approaches to identifying and cultivating donors</a:t>
            </a:r>
          </a:p>
          <a:p>
            <a:pPr marL="514350" indent="-514350" eaLnBrk="1" hangingPunct="1">
              <a:lnSpc>
                <a:spcPct val="90000"/>
              </a:lnSpc>
              <a:buAutoNum type="arabicPeriod"/>
            </a:pPr>
            <a:r>
              <a:rPr lang="en-US" dirty="0" smtClean="0"/>
              <a:t>Outreach plan that is focused and realistic</a:t>
            </a:r>
          </a:p>
          <a:p>
            <a:pPr marL="514350" indent="-514350" eaLnBrk="1" hangingPunct="1">
              <a:lnSpc>
                <a:spcPct val="90000"/>
              </a:lnSpc>
              <a:buAutoNum type="arabicPeriod"/>
            </a:pPr>
            <a:r>
              <a:rPr lang="en-US" dirty="0" smtClean="0"/>
              <a:t>Cooperation with institutional development office (and officer, when available).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Take </a:t>
            </a:r>
            <a:r>
              <a:rPr lang="en-US" dirty="0" err="1" smtClean="0"/>
              <a:t>Aways</a:t>
            </a:r>
            <a:endParaRPr lang="en-US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Don’t wait, be proactive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Have a plan, build a donor program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See who else is waiting or proceeding, work together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Simple works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Don’t Wait for </a:t>
            </a:r>
            <a:r>
              <a:rPr lang="en-US" dirty="0" err="1" smtClean="0"/>
              <a:t>Godot</a:t>
            </a:r>
            <a:endParaRPr lang="en-US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marL="514350" indent="-514350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marL="514350" indent="-514350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marL="514350" indent="-514350" eaLnBrk="1" hangingPunct="1">
              <a:lnSpc>
                <a:spcPct val="90000"/>
              </a:lnSpc>
              <a:buNone/>
            </a:pPr>
            <a:r>
              <a:rPr lang="en-US" dirty="0" smtClean="0"/>
              <a:t>Questions/comments on the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Group Activity (20 min)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90000"/>
              </a:lnSpc>
              <a:buAutoNum type="arabicPeriod"/>
            </a:pPr>
            <a:r>
              <a:rPr lang="en-US" dirty="0" smtClean="0"/>
              <a:t>Form small groups</a:t>
            </a:r>
          </a:p>
          <a:p>
            <a:pPr marL="514350" indent="-514350" eaLnBrk="1" hangingPunct="1">
              <a:lnSpc>
                <a:spcPct val="90000"/>
              </a:lnSpc>
              <a:buAutoNum type="arabicPeriod"/>
            </a:pPr>
            <a:r>
              <a:rPr lang="en-US" dirty="0" smtClean="0"/>
              <a:t>Pick a reporter in each group</a:t>
            </a:r>
          </a:p>
          <a:p>
            <a:pPr marL="514350" indent="-514350" eaLnBrk="1" hangingPunct="1">
              <a:lnSpc>
                <a:spcPct val="90000"/>
              </a:lnSpc>
              <a:buAutoNum type="arabicPeriod"/>
            </a:pPr>
            <a:r>
              <a:rPr lang="en-US" dirty="0" smtClean="0"/>
              <a:t>Share your experiences and programming efforts with archives (good/bad)</a:t>
            </a:r>
          </a:p>
          <a:p>
            <a:pPr marL="514350" indent="-514350" eaLnBrk="1" hangingPunct="1">
              <a:lnSpc>
                <a:spcPct val="90000"/>
              </a:lnSpc>
              <a:buAutoNum type="arabicPeriod"/>
            </a:pPr>
            <a:r>
              <a:rPr lang="en-US" dirty="0" smtClean="0"/>
              <a:t>Formulate a short list of activities and programs to better connect your development program with your archives program</a:t>
            </a:r>
          </a:p>
          <a:p>
            <a:pPr marL="514350" indent="-514350" eaLnBrk="1" hangingPunct="1">
              <a:lnSpc>
                <a:spcPct val="90000"/>
              </a:lnSpc>
              <a:buAutoNum type="arabicPeriod"/>
            </a:pPr>
            <a:r>
              <a:rPr lang="en-US" dirty="0" smtClean="0"/>
              <a:t>Report a few examples from each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Who is </a:t>
            </a:r>
            <a:r>
              <a:rPr lang="en-US" dirty="0" err="1" smtClean="0"/>
              <a:t>Godot</a:t>
            </a:r>
            <a:r>
              <a:rPr lang="en-US" dirty="0" smtClean="0"/>
              <a:t>?</a:t>
            </a:r>
          </a:p>
        </p:txBody>
      </p:sp>
      <p:pic>
        <p:nvPicPr>
          <p:cNvPr id="5" name="Content Placeholder 4" descr="mikeelko-godot-l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81025" y="2336800"/>
            <a:ext cx="5689600" cy="568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Thank You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Aaron D. Purcell, Ph.D.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Director of Special Collections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University Libraries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Virginia Tech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P.O. Box 90001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Blacksburg, VA  24062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hlinkClick r:id="rId3"/>
              </a:rPr>
              <a:t>adp@vt.edu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540-231-9672 (w)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Lessons from </a:t>
            </a:r>
            <a:r>
              <a:rPr lang="en-US" dirty="0" err="1" smtClean="0"/>
              <a:t>Godot</a:t>
            </a:r>
            <a:endParaRPr lang="en-US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Security in doing nothing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Someone could possibly solve all of our problems, whatever they are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Known by reputation only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Donors may be waiting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Special collections archivists may be waiting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Deans and directors may be waiting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Development officers may be waiting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Who I Am, Why I’m Here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25450" y="2336800"/>
          <a:ext cx="6000750" cy="568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Who is this man?</a:t>
            </a:r>
          </a:p>
        </p:txBody>
      </p:sp>
      <p:pic>
        <p:nvPicPr>
          <p:cNvPr id="5" name="Content Placeholder 4" descr="Cov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8416" y="2336800"/>
            <a:ext cx="4174818" cy="568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Principled But </a:t>
            </a:r>
            <a:r>
              <a:rPr lang="en-US" dirty="0" err="1" smtClean="0"/>
              <a:t>Planless</a:t>
            </a:r>
            <a:endParaRPr lang="en-US" dirty="0" smtClean="0"/>
          </a:p>
        </p:txBody>
      </p:sp>
      <p:pic>
        <p:nvPicPr>
          <p:cNvPr id="6" name="Content Placeholder 5" descr="16 Morgan at Antioch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971800"/>
            <a:ext cx="6000750" cy="44663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Central Development and Libraries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Partners working with, not against, each other</a:t>
            </a:r>
          </a:p>
          <a:p>
            <a:r>
              <a:rPr lang="en-US" dirty="0" smtClean="0"/>
              <a:t>Clarity on what to ask for</a:t>
            </a:r>
          </a:p>
          <a:p>
            <a:r>
              <a:rPr lang="en-US" dirty="0" smtClean="0"/>
              <a:t>Clarity on who to ask</a:t>
            </a:r>
          </a:p>
          <a:p>
            <a:r>
              <a:rPr lang="en-US" dirty="0" smtClean="0"/>
              <a:t>Passing baton</a:t>
            </a:r>
          </a:p>
          <a:p>
            <a:r>
              <a:rPr lang="en-US" dirty="0" smtClean="0"/>
              <a:t>Making and keeping promises</a:t>
            </a:r>
          </a:p>
          <a:p>
            <a:r>
              <a:rPr lang="en-US" dirty="0" smtClean="0"/>
              <a:t>Small potatoes and big gifts</a:t>
            </a:r>
          </a:p>
          <a:p>
            <a:r>
              <a:rPr lang="en-US" dirty="0" smtClean="0"/>
              <a:t>Legacy building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Value and Power of Archives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Wide ranging appeal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Connect multiple generations of researchers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concept of permanent preservation and access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Outreach to community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Always something “new” in vibrant programs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Unique online resources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Centerpiece of many library development initiatives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2088</TotalTime>
  <Words>689</Words>
  <Application>Microsoft Office PowerPoint</Application>
  <PresentationFormat>On-screen Show (4:3)</PresentationFormat>
  <Paragraphs>168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Profile</vt:lpstr>
      <vt:lpstr>Don’t Wait for Godot: </vt:lpstr>
      <vt:lpstr>Today’s Program</vt:lpstr>
      <vt:lpstr>Who is Godot?</vt:lpstr>
      <vt:lpstr>Lessons from Godot</vt:lpstr>
      <vt:lpstr>Who I Am, Why I’m Here </vt:lpstr>
      <vt:lpstr>Who is this man?</vt:lpstr>
      <vt:lpstr>Principled But Planless</vt:lpstr>
      <vt:lpstr>Central Development and Libraries</vt:lpstr>
      <vt:lpstr>Value and Power of Archives</vt:lpstr>
      <vt:lpstr>Fundraising Principles, part 1</vt:lpstr>
      <vt:lpstr>Fundraising Principles, part 2 </vt:lpstr>
      <vt:lpstr>Source of Principles</vt:lpstr>
      <vt:lpstr>University Libraries at Virginia Tech</vt:lpstr>
      <vt:lpstr>Since 2011</vt:lpstr>
      <vt:lpstr> #1. Stop waiting, form a team</vt:lpstr>
      <vt:lpstr>#2. Plan modest events</vt:lpstr>
      <vt:lpstr>#3. Let the collections speak for themselves</vt:lpstr>
      <vt:lpstr>#4. Add $$$ to the mix</vt:lpstr>
      <vt:lpstr>#5. A personal touch, means oh so much</vt:lpstr>
      <vt:lpstr>#6. Tours, events, and open house programs</vt:lpstr>
      <vt:lpstr>#7. Make the most of travel</vt:lpstr>
      <vt:lpstr>#8. Outreach and Instruction</vt:lpstr>
      <vt:lpstr>#9. Quality not quantity </vt:lpstr>
      <vt:lpstr>#10. Have a plan, change the plan</vt:lpstr>
      <vt:lpstr>10 Tips for Success</vt:lpstr>
      <vt:lpstr>A Donor Program for Archives</vt:lpstr>
      <vt:lpstr>Take Aways</vt:lpstr>
      <vt:lpstr>Don’t Wait for Godot</vt:lpstr>
      <vt:lpstr>Group Activity (20 min)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Saw Plenty</dc:title>
  <dc:creator>adp</dc:creator>
  <cp:lastModifiedBy>Windows User</cp:lastModifiedBy>
  <cp:revision>67</cp:revision>
  <dcterms:created xsi:type="dcterms:W3CDTF">2009-09-08T15:25:51Z</dcterms:created>
  <dcterms:modified xsi:type="dcterms:W3CDTF">2013-05-22T12:28:32Z</dcterms:modified>
</cp:coreProperties>
</file>